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85" r:id="rId2"/>
    <p:sldId id="286" r:id="rId3"/>
    <p:sldId id="270" r:id="rId4"/>
    <p:sldId id="271" r:id="rId5"/>
    <p:sldId id="272" r:id="rId6"/>
    <p:sldId id="257" r:id="rId7"/>
    <p:sldId id="259" r:id="rId8"/>
    <p:sldId id="260" r:id="rId9"/>
    <p:sldId id="261" r:id="rId10"/>
    <p:sldId id="263" r:id="rId11"/>
    <p:sldId id="264" r:id="rId12"/>
    <p:sldId id="274" r:id="rId13"/>
    <p:sldId id="275" r:id="rId14"/>
    <p:sldId id="276" r:id="rId15"/>
    <p:sldId id="277" r:id="rId16"/>
    <p:sldId id="284" r:id="rId17"/>
    <p:sldId id="278" r:id="rId18"/>
    <p:sldId id="279" r:id="rId19"/>
    <p:sldId id="280" r:id="rId20"/>
    <p:sldId id="281" r:id="rId21"/>
    <p:sldId id="28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24FDB4-F6A6-4388-887A-A60F5CEE07A5}" type="datetimeFigureOut">
              <a:rPr lang="en-GB" smtClean="0"/>
              <a:t>05/10/2022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E30D5E-16E9-4F86-921B-FD9FDE06F7AC}" type="slidenum">
              <a:rPr lang="en-GB" smtClean="0"/>
              <a:t>‹#›</a:t>
            </a:fld>
            <a:endParaRPr lang="en-GB"/>
          </a:p>
        </p:txBody>
      </p:sp>
    </p:spTree>
    <p:extLst>
      <p:ext uri="{BB962C8B-B14F-4D97-AF65-F5344CB8AC3E}">
        <p14:creationId xmlns:p14="http://schemas.microsoft.com/office/powerpoint/2010/main" val="897726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8D29D5-C27E-414B-BDFD-4993EBC92863}" type="slidenum">
              <a:rPr lang="en-GB" altLang="en-US">
                <a:solidFill>
                  <a:prstClr val="black"/>
                </a:solidFill>
              </a:rPr>
              <a:pPr eaLnBrk="1" hangingPunct="1"/>
              <a:t>21</a:t>
            </a:fld>
            <a:endParaRPr lang="en-GB" altLang="en-US" dirty="0">
              <a:solidFill>
                <a:prstClr val="black"/>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321550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Tree>
    <p:extLst>
      <p:ext uri="{BB962C8B-B14F-4D97-AF65-F5344CB8AC3E}">
        <p14:creationId xmlns:p14="http://schemas.microsoft.com/office/powerpoint/2010/main" val="1011130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Tree>
    <p:extLst>
      <p:ext uri="{BB962C8B-B14F-4D97-AF65-F5344CB8AC3E}">
        <p14:creationId xmlns:p14="http://schemas.microsoft.com/office/powerpoint/2010/main" val="272048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707400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Tree>
    <p:extLst>
      <p:ext uri="{BB962C8B-B14F-4D97-AF65-F5344CB8AC3E}">
        <p14:creationId xmlns:p14="http://schemas.microsoft.com/office/powerpoint/2010/main" val="1730634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1212544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Tree>
    <p:extLst>
      <p:ext uri="{BB962C8B-B14F-4D97-AF65-F5344CB8AC3E}">
        <p14:creationId xmlns:p14="http://schemas.microsoft.com/office/powerpoint/2010/main" val="1691132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Tree>
    <p:extLst>
      <p:ext uri="{BB962C8B-B14F-4D97-AF65-F5344CB8AC3E}">
        <p14:creationId xmlns:p14="http://schemas.microsoft.com/office/powerpoint/2010/main" val="169364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Tree>
    <p:extLst>
      <p:ext uri="{BB962C8B-B14F-4D97-AF65-F5344CB8AC3E}">
        <p14:creationId xmlns:p14="http://schemas.microsoft.com/office/powerpoint/2010/main" val="2098027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82288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Tree>
    <p:extLst>
      <p:ext uri="{BB962C8B-B14F-4D97-AF65-F5344CB8AC3E}">
        <p14:creationId xmlns:p14="http://schemas.microsoft.com/office/powerpoint/2010/main" val="3438702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Tree>
    <p:extLst>
      <p:ext uri="{BB962C8B-B14F-4D97-AF65-F5344CB8AC3E}">
        <p14:creationId xmlns:p14="http://schemas.microsoft.com/office/powerpoint/2010/main" val="26279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Tree>
    <p:extLst>
      <p:ext uri="{BB962C8B-B14F-4D97-AF65-F5344CB8AC3E}">
        <p14:creationId xmlns:p14="http://schemas.microsoft.com/office/powerpoint/2010/main" val="197311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Tree>
    <p:extLst>
      <p:ext uri="{BB962C8B-B14F-4D97-AF65-F5344CB8AC3E}">
        <p14:creationId xmlns:p14="http://schemas.microsoft.com/office/powerpoint/2010/main" val="1471378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Tree>
    <p:extLst>
      <p:ext uri="{BB962C8B-B14F-4D97-AF65-F5344CB8AC3E}">
        <p14:creationId xmlns:p14="http://schemas.microsoft.com/office/powerpoint/2010/main" val="3486013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Tree>
    <p:extLst>
      <p:ext uri="{BB962C8B-B14F-4D97-AF65-F5344CB8AC3E}">
        <p14:creationId xmlns:p14="http://schemas.microsoft.com/office/powerpoint/2010/main" val="1320657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Tree>
    <p:extLst>
      <p:ext uri="{BB962C8B-B14F-4D97-AF65-F5344CB8AC3E}">
        <p14:creationId xmlns:p14="http://schemas.microsoft.com/office/powerpoint/2010/main" val="3028888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F19E2F0-B568-4BEA-AA14-58480C480DC3}" type="slidenum">
              <a:rPr lang="en-GB" smtClean="0">
                <a:solidFill>
                  <a:srgbClr val="5FCBEF"/>
                </a:solidFill>
              </a:rPr>
              <a:pPr/>
              <a:t>‹#›</a:t>
            </a:fld>
            <a:endParaRPr lang="en-GB">
              <a:solidFill>
                <a:srgbClr val="5FCBEF"/>
              </a:solidFill>
            </a:endParaRPr>
          </a:p>
        </p:txBody>
      </p:sp>
      <p:sp>
        <p:nvSpPr>
          <p:cNvPr id="5" name="Date Placeholder 4"/>
          <p:cNvSpPr>
            <a:spLocks noGrp="1"/>
          </p:cNvSpPr>
          <p:nvPr>
            <p:ph type="dt" sz="half" idx="10"/>
          </p:nvPr>
        </p:nvSpPr>
        <p:spPr/>
        <p:txBody>
          <a:body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Tree>
    <p:extLst>
      <p:ext uri="{BB962C8B-B14F-4D97-AF65-F5344CB8AC3E}">
        <p14:creationId xmlns:p14="http://schemas.microsoft.com/office/powerpoint/2010/main" val="2279115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7EF071-CD72-457D-B51D-B97E8512CC7B}" type="datetimeFigureOut">
              <a:rPr lang="en-GB" smtClean="0">
                <a:solidFill>
                  <a:prstClr val="black">
                    <a:tint val="75000"/>
                  </a:prstClr>
                </a:solidFill>
              </a:rPr>
              <a:pPr/>
              <a:t>05/10/2022</a:t>
            </a:fld>
            <a:endParaRPr lang="en-GB">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F19E2F0-B568-4BEA-AA14-58480C480DC3}" type="slidenum">
              <a:rPr lang="en-GB" smtClean="0">
                <a:solidFill>
                  <a:srgbClr val="5FCBEF"/>
                </a:solidFill>
              </a:rPr>
              <a:pPr/>
              <a:t>‹#›</a:t>
            </a:fld>
            <a:endParaRPr lang="en-GB">
              <a:solidFill>
                <a:srgbClr val="5FCBEF"/>
              </a:solidFill>
            </a:endParaRPr>
          </a:p>
        </p:txBody>
      </p:sp>
    </p:spTree>
    <p:extLst>
      <p:ext uri="{BB962C8B-B14F-4D97-AF65-F5344CB8AC3E}">
        <p14:creationId xmlns:p14="http://schemas.microsoft.com/office/powerpoint/2010/main" val="3653752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4689" y="1415993"/>
            <a:ext cx="8683138" cy="1646302"/>
          </a:xfrm>
        </p:spPr>
        <p:txBody>
          <a:bodyPr/>
          <a:lstStyle/>
          <a:p>
            <a:pPr algn="ctr"/>
            <a:r>
              <a:rPr lang="en-GB" sz="4800" b="1" dirty="0">
                <a:solidFill>
                  <a:schemeClr val="tx1"/>
                </a:solidFill>
              </a:rPr>
              <a:t>HTM 03-01 2021 Overview of Major Changes &amp; Updates</a:t>
            </a:r>
            <a:endParaRPr lang="en-GB" sz="4800" dirty="0"/>
          </a:p>
        </p:txBody>
      </p:sp>
      <p:sp>
        <p:nvSpPr>
          <p:cNvPr id="3" name="Subtitle 2"/>
          <p:cNvSpPr>
            <a:spLocks noGrp="1"/>
          </p:cNvSpPr>
          <p:nvPr>
            <p:ph type="subTitle" idx="1"/>
          </p:nvPr>
        </p:nvSpPr>
        <p:spPr>
          <a:xfrm>
            <a:off x="1507067" y="4050833"/>
            <a:ext cx="7766936" cy="1888648"/>
          </a:xfrm>
        </p:spPr>
        <p:txBody>
          <a:bodyPr>
            <a:normAutofit/>
          </a:bodyPr>
          <a:lstStyle/>
          <a:p>
            <a:pPr algn="ctr"/>
            <a:r>
              <a:rPr lang="en-GB" dirty="0">
                <a:solidFill>
                  <a:schemeClr val="tx1"/>
                </a:solidFill>
              </a:rPr>
              <a:t>Andrew Poplett IEng, MIHEEM, ACIBSE, </a:t>
            </a:r>
            <a:r>
              <a:rPr lang="en-GB" dirty="0" err="1">
                <a:solidFill>
                  <a:schemeClr val="tx1"/>
                </a:solidFill>
              </a:rPr>
              <a:t>AffIFE</a:t>
            </a:r>
            <a:endParaRPr lang="en-GB" dirty="0">
              <a:solidFill>
                <a:schemeClr val="tx1"/>
              </a:solidFill>
            </a:endParaRPr>
          </a:p>
          <a:p>
            <a:pPr algn="ctr"/>
            <a:r>
              <a:rPr lang="en-GB" dirty="0"/>
              <a:t>Independent Authorising Engineer (Ventilation)</a:t>
            </a:r>
          </a:p>
          <a:p>
            <a:pPr algn="ctr"/>
            <a:r>
              <a:rPr lang="en-GB" dirty="0"/>
              <a:t>Chair of IHEEM VTP</a:t>
            </a:r>
          </a:p>
          <a:p>
            <a:pPr algn="ctr"/>
            <a:r>
              <a:rPr lang="en-GB" dirty="0"/>
              <a:t>Member of SVH Society</a:t>
            </a:r>
          </a:p>
        </p:txBody>
      </p:sp>
      <p:pic>
        <p:nvPicPr>
          <p:cNvPr id="5" name="Picture 4">
            <a:extLst>
              <a:ext uri="{FF2B5EF4-FFF2-40B4-BE49-F238E27FC236}">
                <a16:creationId xmlns:a16="http://schemas.microsoft.com/office/drawing/2014/main" id="{B28D8592-3F85-47D4-AA36-81FF7E5BBE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7879" y="4805760"/>
            <a:ext cx="1352153" cy="1272494"/>
          </a:xfrm>
          <a:prstGeom prst="rect">
            <a:avLst/>
          </a:prstGeom>
        </p:spPr>
      </p:pic>
    </p:spTree>
    <p:extLst>
      <p:ext uri="{BB962C8B-B14F-4D97-AF65-F5344CB8AC3E}">
        <p14:creationId xmlns:p14="http://schemas.microsoft.com/office/powerpoint/2010/main" val="661946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1978"/>
          </a:xfrm>
        </p:spPr>
        <p:txBody>
          <a:bodyPr/>
          <a:lstStyle/>
          <a:p>
            <a:r>
              <a:rPr lang="en-GB" dirty="0">
                <a:solidFill>
                  <a:schemeClr val="tx1"/>
                </a:solidFill>
              </a:rPr>
              <a:t>Records</a:t>
            </a:r>
          </a:p>
        </p:txBody>
      </p:sp>
      <p:sp>
        <p:nvSpPr>
          <p:cNvPr id="3" name="Content Placeholder 2"/>
          <p:cNvSpPr>
            <a:spLocks noGrp="1"/>
          </p:cNvSpPr>
          <p:nvPr>
            <p:ph idx="1"/>
          </p:nvPr>
        </p:nvSpPr>
        <p:spPr>
          <a:xfrm>
            <a:off x="677334" y="1301578"/>
            <a:ext cx="8596668" cy="5181600"/>
          </a:xfrm>
        </p:spPr>
        <p:txBody>
          <a:bodyPr>
            <a:normAutofit/>
          </a:bodyPr>
          <a:lstStyle/>
          <a:p>
            <a:pPr marL="0" indent="0">
              <a:buNone/>
            </a:pPr>
            <a:r>
              <a:rPr lang="en-GB" dirty="0"/>
              <a:t>The need to demonstrate a robust process for agreeing any derogation from Technical Guidance is a core component of the assurance process and as such must provide a clear auditable trail.</a:t>
            </a:r>
          </a:p>
          <a:p>
            <a:pPr lvl="2"/>
            <a:r>
              <a:rPr lang="en-GB" dirty="0"/>
              <a:t>Reference No of Standard </a:t>
            </a:r>
            <a:r>
              <a:rPr lang="en-GB" dirty="0" err="1"/>
              <a:t>inc.</a:t>
            </a:r>
            <a:r>
              <a:rPr lang="en-GB" dirty="0"/>
              <a:t> Specific Clause Reference</a:t>
            </a:r>
          </a:p>
          <a:p>
            <a:pPr lvl="2"/>
            <a:r>
              <a:rPr lang="en-GB" dirty="0"/>
              <a:t>Details of Derogation/Clarification</a:t>
            </a:r>
          </a:p>
          <a:p>
            <a:pPr lvl="2"/>
            <a:r>
              <a:rPr lang="en-GB" dirty="0"/>
              <a:t>Derogation Reason/Driver</a:t>
            </a:r>
          </a:p>
          <a:p>
            <a:pPr lvl="2"/>
            <a:r>
              <a:rPr lang="en-GB" dirty="0"/>
              <a:t>Details of Derogation Proposed by</a:t>
            </a:r>
          </a:p>
          <a:p>
            <a:pPr lvl="2"/>
            <a:r>
              <a:rPr lang="en-GB" dirty="0"/>
              <a:t>Review by Project team lead	</a:t>
            </a:r>
          </a:p>
          <a:p>
            <a:pPr lvl="2"/>
            <a:r>
              <a:rPr lang="en-GB" dirty="0"/>
              <a:t>Review by Authorised Person (AP)</a:t>
            </a:r>
          </a:p>
          <a:p>
            <a:pPr lvl="2"/>
            <a:r>
              <a:rPr lang="en-GB" dirty="0"/>
              <a:t>Review by Authorising Engineer (AE)</a:t>
            </a:r>
          </a:p>
          <a:p>
            <a:pPr lvl="2"/>
            <a:r>
              <a:rPr lang="en-GB" dirty="0"/>
              <a:t>Working Safety Group (if applicable) comments/risk assessment</a:t>
            </a:r>
          </a:p>
          <a:p>
            <a:pPr lvl="2"/>
            <a:r>
              <a:rPr lang="en-GB" dirty="0"/>
              <a:t>Risk Assessment / Details of potential consequences</a:t>
            </a:r>
          </a:p>
          <a:p>
            <a:pPr lvl="2"/>
            <a:r>
              <a:rPr lang="en-GB" dirty="0"/>
              <a:t>Mitigation / Control measures to address identified risk elements.</a:t>
            </a:r>
          </a:p>
          <a:p>
            <a:pPr lvl="2"/>
            <a:r>
              <a:rPr lang="en-GB" dirty="0"/>
              <a:t>Comments/Review Recommendations for Board Level Designated Person consideration</a:t>
            </a:r>
          </a:p>
          <a:p>
            <a:pPr lvl="2"/>
            <a:r>
              <a:rPr lang="en-GB" dirty="0"/>
              <a:t>Executive Board Level Designated Person assessment/approval</a:t>
            </a:r>
          </a:p>
          <a:p>
            <a:endParaRPr lang="en-GB" dirty="0"/>
          </a:p>
          <a:p>
            <a:endParaRPr lang="en-GB" dirty="0"/>
          </a:p>
        </p:txBody>
      </p:sp>
    </p:spTree>
    <p:extLst>
      <p:ext uri="{BB962C8B-B14F-4D97-AF65-F5344CB8AC3E}">
        <p14:creationId xmlns:p14="http://schemas.microsoft.com/office/powerpoint/2010/main" val="1333548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430493" cy="749643"/>
          </a:xfrm>
        </p:spPr>
        <p:txBody>
          <a:bodyPr>
            <a:normAutofit fontScale="90000"/>
          </a:bodyPr>
          <a:lstStyle/>
          <a:p>
            <a:r>
              <a:rPr lang="en-GB" dirty="0">
                <a:solidFill>
                  <a:schemeClr val="tx1"/>
                </a:solidFill>
              </a:rPr>
              <a:t>On-Going Management &amp; Review of Derogations</a:t>
            </a:r>
            <a:br>
              <a:rPr lang="en-GB" dirty="0"/>
            </a:br>
            <a:endParaRPr lang="en-GB" dirty="0"/>
          </a:p>
        </p:txBody>
      </p:sp>
      <p:sp>
        <p:nvSpPr>
          <p:cNvPr id="3" name="Content Placeholder 2"/>
          <p:cNvSpPr>
            <a:spLocks noGrp="1"/>
          </p:cNvSpPr>
          <p:nvPr>
            <p:ph idx="1"/>
          </p:nvPr>
        </p:nvSpPr>
        <p:spPr>
          <a:xfrm>
            <a:off x="677333" y="1359243"/>
            <a:ext cx="9331640" cy="5074508"/>
          </a:xfrm>
        </p:spPr>
        <p:txBody>
          <a:bodyPr/>
          <a:lstStyle/>
          <a:p>
            <a:r>
              <a:rPr lang="en-GB" dirty="0"/>
              <a:t>The majority of derogations tend to be considered in connection to capital investment projects, however there are also circumstances when operational derogations are required. These can relate to a relaxation of testing or inspection, due to resource shortages or other operational considerations such as access or external circumstances (like a global pandemic). Under these circumstances operational decisions are taken, however it is rare to find these incidents recorded as derogations whether temporary or permanent. </a:t>
            </a:r>
          </a:p>
          <a:p>
            <a:r>
              <a:rPr lang="en-GB" dirty="0"/>
              <a:t>All derogations need to be kept under constant and on-going review to ensure that operational changes, clinical activity or condition surveys and investment planning is undertaken with the full knowledge that areas of the estate may not be fully compliant.</a:t>
            </a:r>
          </a:p>
          <a:p>
            <a:r>
              <a:rPr lang="en-GB" dirty="0"/>
              <a:t>One option for this review process could be to incorporate the review into the standing agenda of the relevant working safety group.</a:t>
            </a:r>
          </a:p>
          <a:p>
            <a:endParaRPr lang="en-GB" dirty="0"/>
          </a:p>
          <a:p>
            <a:r>
              <a:rPr lang="en-GB" dirty="0">
                <a:solidFill>
                  <a:schemeClr val="tx1"/>
                </a:solidFill>
              </a:rPr>
              <a:t>Derogation Recording Template</a:t>
            </a:r>
            <a:r>
              <a:rPr lang="en-GB" dirty="0"/>
              <a:t>  </a:t>
            </a:r>
          </a:p>
        </p:txBody>
      </p:sp>
    </p:spTree>
    <p:extLst>
      <p:ext uri="{BB962C8B-B14F-4D97-AF65-F5344CB8AC3E}">
        <p14:creationId xmlns:p14="http://schemas.microsoft.com/office/powerpoint/2010/main" val="1030397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858861" cy="1037968"/>
          </a:xfrm>
        </p:spPr>
        <p:txBody>
          <a:bodyPr>
            <a:normAutofit fontScale="90000"/>
          </a:bodyPr>
          <a:lstStyle/>
          <a:p>
            <a:r>
              <a:rPr lang="en-GB" sz="3100" b="1" dirty="0">
                <a:solidFill>
                  <a:schemeClr val="tx1"/>
                </a:solidFill>
              </a:rPr>
              <a:t>Part A: The concept, design, specification, installation and acceptance testing of healthcare ventilation systems</a:t>
            </a:r>
            <a:br>
              <a:rPr lang="en-GB" dirty="0"/>
            </a:br>
            <a:endParaRPr lang="en-GB" dirty="0"/>
          </a:p>
        </p:txBody>
      </p:sp>
      <p:sp>
        <p:nvSpPr>
          <p:cNvPr id="3" name="Content Placeholder 2"/>
          <p:cNvSpPr>
            <a:spLocks noGrp="1"/>
          </p:cNvSpPr>
          <p:nvPr>
            <p:ph idx="1"/>
          </p:nvPr>
        </p:nvSpPr>
        <p:spPr>
          <a:xfrm>
            <a:off x="677334" y="1746423"/>
            <a:ext cx="8596668" cy="4294940"/>
          </a:xfrm>
        </p:spPr>
        <p:txBody>
          <a:bodyPr/>
          <a:lstStyle/>
          <a:p>
            <a:pPr marL="0" indent="0">
              <a:buNone/>
            </a:pPr>
            <a:r>
              <a:rPr lang="en-GB" b="1" dirty="0"/>
              <a:t>Chapter 8 Specific healthcare department requirements (Design Standards)</a:t>
            </a:r>
            <a:endParaRPr lang="en-GB" dirty="0"/>
          </a:p>
          <a:p>
            <a:endParaRPr lang="en-GB" dirty="0"/>
          </a:p>
          <a:p>
            <a:r>
              <a:rPr lang="en-GB" dirty="0"/>
              <a:t>The range of specific clinical rooms/areas has been expanded to provide an increased range of examples so as to inform designers on ventilation aspects and principles (air changes and pressure regimes). </a:t>
            </a:r>
          </a:p>
          <a:p>
            <a:endParaRPr lang="en-GB" b="1" dirty="0"/>
          </a:p>
          <a:p>
            <a:pPr marL="0" indent="0">
              <a:buNone/>
            </a:pPr>
            <a:r>
              <a:rPr lang="en-GB" b="1" dirty="0"/>
              <a:t>Theatre Scrub Areas (8.46)</a:t>
            </a:r>
            <a:endParaRPr lang="en-GB" dirty="0"/>
          </a:p>
          <a:p>
            <a:r>
              <a:rPr lang="en-GB" b="1" dirty="0"/>
              <a:t> </a:t>
            </a:r>
            <a:r>
              <a:rPr lang="en-GB" dirty="0"/>
              <a:t>Where the scrub is a trough on the wall or in an open bay within the operating theatre, it should have low-level extract under it.</a:t>
            </a:r>
          </a:p>
          <a:p>
            <a:endParaRPr lang="en-GB" dirty="0"/>
          </a:p>
        </p:txBody>
      </p:sp>
    </p:spTree>
    <p:extLst>
      <p:ext uri="{BB962C8B-B14F-4D97-AF65-F5344CB8AC3E}">
        <p14:creationId xmlns:p14="http://schemas.microsoft.com/office/powerpoint/2010/main" val="2902387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858861" cy="1037968"/>
          </a:xfrm>
        </p:spPr>
        <p:txBody>
          <a:bodyPr>
            <a:normAutofit fontScale="90000"/>
          </a:bodyPr>
          <a:lstStyle/>
          <a:p>
            <a:r>
              <a:rPr lang="en-GB" sz="3100" b="1" dirty="0">
                <a:solidFill>
                  <a:schemeClr val="tx1"/>
                </a:solidFill>
              </a:rPr>
              <a:t>Part A: The concept, design, specification, installation and acceptance testing of healthcare ventilation systems</a:t>
            </a:r>
            <a:br>
              <a:rPr lang="en-GB" dirty="0"/>
            </a:br>
            <a:endParaRPr lang="en-GB" dirty="0"/>
          </a:p>
        </p:txBody>
      </p:sp>
      <p:sp>
        <p:nvSpPr>
          <p:cNvPr id="3" name="Content Placeholder 2"/>
          <p:cNvSpPr>
            <a:spLocks noGrp="1"/>
          </p:cNvSpPr>
          <p:nvPr>
            <p:ph idx="1"/>
          </p:nvPr>
        </p:nvSpPr>
        <p:spPr>
          <a:xfrm>
            <a:off x="677334" y="1746423"/>
            <a:ext cx="8596668" cy="4294940"/>
          </a:xfrm>
        </p:spPr>
        <p:txBody>
          <a:bodyPr/>
          <a:lstStyle/>
          <a:p>
            <a:pPr marL="0" indent="0">
              <a:buNone/>
            </a:pPr>
            <a:r>
              <a:rPr lang="en-GB" b="1" dirty="0"/>
              <a:t>Equipment Selection Guidance (chapter 9)</a:t>
            </a:r>
            <a:r>
              <a:rPr lang="en-GB" dirty="0"/>
              <a:t> has been updated and refined to provide detailed advice on plant and equipment including updated information on air quality and filter standards.</a:t>
            </a:r>
          </a:p>
          <a:p>
            <a:pPr marL="0" indent="0">
              <a:buNone/>
            </a:pPr>
            <a:r>
              <a:rPr lang="en-GB" b="1" dirty="0"/>
              <a:t>AHU Location (9.4)</a:t>
            </a:r>
            <a:endParaRPr lang="en-GB" dirty="0"/>
          </a:p>
          <a:p>
            <a:r>
              <a:rPr lang="en-GB" dirty="0"/>
              <a:t>Mounting any type of vent unit in ceiling void in clinical areas is not permitted	Formal RA required for non-clinical ceiling void mounted equipment and agreed by VSG</a:t>
            </a:r>
          </a:p>
          <a:p>
            <a:pPr marL="0" indent="0">
              <a:buNone/>
            </a:pPr>
            <a:r>
              <a:rPr lang="en-GB" b="1" dirty="0"/>
              <a:t>Use of roof mounted or external AHU’s (9.5, 9.6, &amp; 9.7)</a:t>
            </a:r>
            <a:endParaRPr lang="en-GB" dirty="0"/>
          </a:p>
          <a:p>
            <a:r>
              <a:rPr lang="en-GB" dirty="0"/>
              <a:t>AHUs should be located in purpose-built plantrooms or designated service spaces within a building. </a:t>
            </a:r>
          </a:p>
        </p:txBody>
      </p:sp>
    </p:spTree>
    <p:extLst>
      <p:ext uri="{BB962C8B-B14F-4D97-AF65-F5344CB8AC3E}">
        <p14:creationId xmlns:p14="http://schemas.microsoft.com/office/powerpoint/2010/main" val="2591191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858861" cy="1037968"/>
          </a:xfrm>
        </p:spPr>
        <p:txBody>
          <a:bodyPr>
            <a:normAutofit fontScale="90000"/>
          </a:bodyPr>
          <a:lstStyle/>
          <a:p>
            <a:r>
              <a:rPr lang="en-GB" sz="3100" b="1" dirty="0">
                <a:solidFill>
                  <a:schemeClr val="tx1"/>
                </a:solidFill>
              </a:rPr>
              <a:t>Part A: The concept, design, specification, installation and acceptance testing of healthcare ventilation systems</a:t>
            </a:r>
            <a:br>
              <a:rPr lang="en-GB" dirty="0"/>
            </a:br>
            <a:endParaRPr lang="en-GB" dirty="0"/>
          </a:p>
        </p:txBody>
      </p:sp>
      <p:sp>
        <p:nvSpPr>
          <p:cNvPr id="3" name="Content Placeholder 2"/>
          <p:cNvSpPr>
            <a:spLocks noGrp="1"/>
          </p:cNvSpPr>
          <p:nvPr>
            <p:ph idx="1"/>
          </p:nvPr>
        </p:nvSpPr>
        <p:spPr>
          <a:xfrm>
            <a:off x="677334" y="1746423"/>
            <a:ext cx="8596668" cy="4294940"/>
          </a:xfrm>
        </p:spPr>
        <p:txBody>
          <a:bodyPr>
            <a:normAutofit lnSpcReduction="10000"/>
          </a:bodyPr>
          <a:lstStyle/>
          <a:p>
            <a:pPr marL="0" indent="0">
              <a:buNone/>
            </a:pPr>
            <a:r>
              <a:rPr lang="en-GB" b="1" dirty="0"/>
              <a:t>Provision of water facilities in plantrooms</a:t>
            </a:r>
            <a:endParaRPr lang="en-GB" dirty="0"/>
          </a:p>
          <a:p>
            <a:r>
              <a:rPr lang="en-GB" dirty="0"/>
              <a:t>Plantrooms should be provided with sink/wash facilities for cleaning of glass traps and hand washing after filter changing.</a:t>
            </a:r>
          </a:p>
          <a:p>
            <a:pPr marL="0" indent="0">
              <a:buNone/>
            </a:pPr>
            <a:r>
              <a:rPr lang="en-GB" b="1" dirty="0"/>
              <a:t>Access arrangements for plant and equipment (Note)</a:t>
            </a:r>
            <a:endParaRPr lang="en-GB" dirty="0"/>
          </a:p>
          <a:p>
            <a:r>
              <a:rPr lang="en-GB" dirty="0"/>
              <a:t>Roof level plantrooms should be served by a lift</a:t>
            </a:r>
          </a:p>
          <a:p>
            <a:pPr marL="0" indent="0">
              <a:buNone/>
            </a:pPr>
            <a:r>
              <a:rPr lang="en-GB" b="1" dirty="0"/>
              <a:t>Air Intakes Note: </a:t>
            </a:r>
            <a:r>
              <a:rPr lang="en-GB" b="1" i="1" dirty="0"/>
              <a:t>(Cryptococcus Precautions)</a:t>
            </a:r>
            <a:endParaRPr lang="en-GB" dirty="0"/>
          </a:p>
          <a:p>
            <a:pPr marL="0" indent="0">
              <a:buNone/>
            </a:pPr>
            <a:r>
              <a:rPr lang="en-GB" b="1" dirty="0"/>
              <a:t>AHU - Plant minimum standards (9.14)</a:t>
            </a:r>
            <a:endParaRPr lang="en-GB" dirty="0"/>
          </a:p>
          <a:p>
            <a:pPr marL="0" indent="0">
              <a:buNone/>
            </a:pPr>
            <a:r>
              <a:rPr lang="en-GB" b="1" dirty="0"/>
              <a:t>Fans (9.45)</a:t>
            </a:r>
            <a:endParaRPr lang="en-GB" dirty="0"/>
          </a:p>
          <a:p>
            <a:r>
              <a:rPr lang="en-GB" dirty="0"/>
              <a:t>Belt- and pulley-driven fans should not be installed in healthcare ventilation systems.</a:t>
            </a:r>
          </a:p>
          <a:p>
            <a:pPr marL="0" indent="0">
              <a:buNone/>
            </a:pPr>
            <a:r>
              <a:rPr lang="en-GB" b="1" dirty="0"/>
              <a:t>Flexible Ducting (9.160)</a:t>
            </a:r>
            <a:endParaRPr lang="en-GB" dirty="0"/>
          </a:p>
          <a:p>
            <a:r>
              <a:rPr lang="en-GB" dirty="0"/>
              <a:t>Max length of flexible ducting reduced from 1m to 0.5m</a:t>
            </a:r>
          </a:p>
          <a:p>
            <a:endParaRPr lang="en-GB" dirty="0"/>
          </a:p>
        </p:txBody>
      </p:sp>
    </p:spTree>
    <p:extLst>
      <p:ext uri="{BB962C8B-B14F-4D97-AF65-F5344CB8AC3E}">
        <p14:creationId xmlns:p14="http://schemas.microsoft.com/office/powerpoint/2010/main" val="1217237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965952" cy="1095632"/>
          </a:xfrm>
        </p:spPr>
        <p:txBody>
          <a:bodyPr>
            <a:normAutofit/>
          </a:bodyPr>
          <a:lstStyle/>
          <a:p>
            <a:r>
              <a:rPr lang="en-GB" sz="2800" b="1" dirty="0">
                <a:solidFill>
                  <a:schemeClr val="tx1"/>
                </a:solidFill>
              </a:rPr>
              <a:t>Part A: The concept, design, specification, installation and acceptance testing of healthcare ventilation systems</a:t>
            </a:r>
            <a:endParaRPr lang="en-GB" sz="2800" dirty="0"/>
          </a:p>
        </p:txBody>
      </p:sp>
      <p:sp>
        <p:nvSpPr>
          <p:cNvPr id="3" name="Content Placeholder 2"/>
          <p:cNvSpPr>
            <a:spLocks noGrp="1"/>
          </p:cNvSpPr>
          <p:nvPr>
            <p:ph idx="1"/>
          </p:nvPr>
        </p:nvSpPr>
        <p:spPr/>
        <p:txBody>
          <a:bodyPr/>
          <a:lstStyle/>
          <a:p>
            <a:pPr marL="0" indent="0">
              <a:buNone/>
            </a:pPr>
            <a:r>
              <a:rPr lang="en-GB" b="1" dirty="0"/>
              <a:t>Chapters 10 &amp; 11</a:t>
            </a:r>
            <a:endParaRPr lang="en-GB" dirty="0"/>
          </a:p>
          <a:p>
            <a:r>
              <a:rPr lang="en-GB" dirty="0"/>
              <a:t>Advice is given on installation standards and the appointment of an independent validator. More detailed information is given on the commissioning process.</a:t>
            </a:r>
          </a:p>
          <a:p>
            <a:pPr marL="0" indent="0">
              <a:buNone/>
            </a:pPr>
            <a:r>
              <a:rPr lang="en-GB" b="1" dirty="0"/>
              <a:t>Standard of installation</a:t>
            </a:r>
            <a:endParaRPr lang="en-GB" dirty="0"/>
          </a:p>
          <a:p>
            <a:r>
              <a:rPr lang="en-GB" dirty="0"/>
              <a:t>Ductwork Pressure Testing 100% with no more than 3% leakage rate</a:t>
            </a:r>
          </a:p>
          <a:p>
            <a:pPr lvl="1"/>
            <a:endParaRPr lang="en-GB" dirty="0"/>
          </a:p>
          <a:p>
            <a:pPr marL="0" indent="0">
              <a:buNone/>
            </a:pPr>
            <a:r>
              <a:rPr lang="en-GB" b="1" dirty="0"/>
              <a:t>Acceptance testing: validation (Chapter 12)</a:t>
            </a:r>
            <a:endParaRPr lang="en-GB" dirty="0"/>
          </a:p>
        </p:txBody>
      </p:sp>
    </p:spTree>
    <p:extLst>
      <p:ext uri="{BB962C8B-B14F-4D97-AF65-F5344CB8AC3E}">
        <p14:creationId xmlns:p14="http://schemas.microsoft.com/office/powerpoint/2010/main" val="363365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93124"/>
          </a:xfrm>
        </p:spPr>
        <p:txBody>
          <a:bodyPr>
            <a:normAutofit fontScale="90000"/>
          </a:bodyPr>
          <a:lstStyle/>
          <a:p>
            <a:r>
              <a:rPr lang="en-GB" dirty="0">
                <a:solidFill>
                  <a:schemeClr val="tx1"/>
                </a:solidFill>
                <a:latin typeface="Calibri" panose="020F0502020204030204" pitchFamily="34" charset="0"/>
                <a:cs typeface="Calibri" panose="020F0502020204030204" pitchFamily="34" charset="0"/>
              </a:rPr>
              <a:t>Chapter 12 - Validation</a:t>
            </a:r>
            <a:endParaRPr lang="en-GB" dirty="0"/>
          </a:p>
        </p:txBody>
      </p:sp>
      <p:sp>
        <p:nvSpPr>
          <p:cNvPr id="3" name="Content Placeholder 2"/>
          <p:cNvSpPr>
            <a:spLocks noGrp="1"/>
          </p:cNvSpPr>
          <p:nvPr>
            <p:ph idx="1"/>
          </p:nvPr>
        </p:nvSpPr>
        <p:spPr>
          <a:xfrm>
            <a:off x="743237" y="1353280"/>
            <a:ext cx="8596668" cy="4891001"/>
          </a:xfrm>
        </p:spPr>
        <p:txBody>
          <a:bodyPr/>
          <a:lstStyle/>
          <a:p>
            <a:r>
              <a:rPr lang="en-GB" dirty="0"/>
              <a:t>Design Proposal Review</a:t>
            </a:r>
          </a:p>
          <a:p>
            <a:pPr lvl="1"/>
            <a:r>
              <a:rPr lang="en-GB" dirty="0"/>
              <a:t>Validator (AE(V)) should be involved at design concept and planning stages</a:t>
            </a:r>
          </a:p>
          <a:p>
            <a:r>
              <a:rPr lang="en-GB" dirty="0"/>
              <a:t>First Fix Inspection</a:t>
            </a:r>
          </a:p>
          <a:p>
            <a:pPr lvl="1"/>
            <a:r>
              <a:rPr lang="en-GB" dirty="0"/>
              <a:t>An initial inspection of first fix (before ceilings are installed)</a:t>
            </a:r>
          </a:p>
          <a:p>
            <a:r>
              <a:rPr lang="en-GB" dirty="0"/>
              <a:t>Permeability Testing</a:t>
            </a:r>
          </a:p>
          <a:p>
            <a:pPr lvl="1"/>
            <a:r>
              <a:rPr lang="en-GB" dirty="0"/>
              <a:t>Revised guidance requires an expanded schedule of areas where Permeability testing is required</a:t>
            </a:r>
          </a:p>
          <a:p>
            <a:r>
              <a:rPr lang="en-GB" dirty="0"/>
              <a:t>On-Going Inspections</a:t>
            </a:r>
          </a:p>
          <a:p>
            <a:pPr lvl="1"/>
            <a:r>
              <a:rPr lang="en-GB" dirty="0"/>
              <a:t>Site inspections should be regular and on-going through installation programme</a:t>
            </a:r>
          </a:p>
          <a:p>
            <a:r>
              <a:rPr lang="en-GB" dirty="0"/>
              <a:t>Final Acceptance Inspection : Validation</a:t>
            </a:r>
          </a:p>
          <a:p>
            <a:pPr lvl="1"/>
            <a:r>
              <a:rPr lang="en-GB" dirty="0"/>
              <a:t>A detailed schedule of actions is included for the basis of a validation checklist.</a:t>
            </a:r>
          </a:p>
        </p:txBody>
      </p:sp>
    </p:spTree>
    <p:extLst>
      <p:ext uri="{BB962C8B-B14F-4D97-AF65-F5344CB8AC3E}">
        <p14:creationId xmlns:p14="http://schemas.microsoft.com/office/powerpoint/2010/main" val="715274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394320" cy="1029730"/>
          </a:xfrm>
        </p:spPr>
        <p:txBody>
          <a:bodyPr>
            <a:normAutofit/>
          </a:bodyPr>
          <a:lstStyle/>
          <a:p>
            <a:r>
              <a:rPr lang="en-GB" sz="2800" b="1" dirty="0">
                <a:solidFill>
                  <a:schemeClr val="tx1"/>
                </a:solidFill>
              </a:rPr>
              <a:t>Part A: The concept, design, specification, installation and acceptance testing of healthcare ventilation systems</a:t>
            </a:r>
            <a:endParaRPr lang="en-GB" sz="2800" dirty="0"/>
          </a:p>
        </p:txBody>
      </p:sp>
      <p:sp>
        <p:nvSpPr>
          <p:cNvPr id="3" name="Content Placeholder 2"/>
          <p:cNvSpPr>
            <a:spLocks noGrp="1"/>
          </p:cNvSpPr>
          <p:nvPr>
            <p:ph idx="1"/>
          </p:nvPr>
        </p:nvSpPr>
        <p:spPr/>
        <p:txBody>
          <a:bodyPr>
            <a:normAutofit/>
          </a:bodyPr>
          <a:lstStyle/>
          <a:p>
            <a:pPr marL="0" indent="0">
              <a:buNone/>
            </a:pPr>
            <a:r>
              <a:rPr lang="en-GB" b="1" dirty="0"/>
              <a:t>Information (Chapter 13)</a:t>
            </a:r>
            <a:endParaRPr lang="en-GB" dirty="0"/>
          </a:p>
          <a:p>
            <a:r>
              <a:rPr lang="en-GB" dirty="0"/>
              <a:t>The HTM introduces a standard method of identifying and labelling ventilation systems and the creation of an inventory of installed systems. This database forms the foundation of an effective management system for all ventilation systems.</a:t>
            </a:r>
          </a:p>
          <a:p>
            <a:pPr marL="0" indent="0">
              <a:buNone/>
            </a:pPr>
            <a:r>
              <a:rPr lang="en-GB" b="1" dirty="0"/>
              <a:t>Expected service life (13.32)</a:t>
            </a:r>
            <a:endParaRPr lang="en-GB" dirty="0"/>
          </a:p>
          <a:p>
            <a:r>
              <a:rPr lang="en-GB" dirty="0"/>
              <a:t>Plant to be deep cleaned and controls renewed after 10 years and new plant at 20 years</a:t>
            </a:r>
          </a:p>
          <a:p>
            <a:endParaRPr lang="en-GB" dirty="0"/>
          </a:p>
        </p:txBody>
      </p:sp>
    </p:spTree>
    <p:extLst>
      <p:ext uri="{BB962C8B-B14F-4D97-AF65-F5344CB8AC3E}">
        <p14:creationId xmlns:p14="http://schemas.microsoft.com/office/powerpoint/2010/main" val="2993673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221325" cy="1120346"/>
          </a:xfrm>
        </p:spPr>
        <p:txBody>
          <a:bodyPr>
            <a:normAutofit fontScale="90000"/>
          </a:bodyPr>
          <a:lstStyle/>
          <a:p>
            <a:r>
              <a:rPr lang="en-GB" sz="3100" b="1" dirty="0">
                <a:solidFill>
                  <a:schemeClr val="tx1"/>
                </a:solidFill>
              </a:rPr>
              <a:t>Part B</a:t>
            </a:r>
            <a:r>
              <a:rPr lang="en-GB" sz="3100" dirty="0">
                <a:solidFill>
                  <a:schemeClr val="tx1"/>
                </a:solidFill>
              </a:rPr>
              <a:t>:</a:t>
            </a:r>
            <a:r>
              <a:rPr lang="en-GB" sz="3100" b="1" dirty="0">
                <a:solidFill>
                  <a:schemeClr val="tx1"/>
                </a:solidFill>
              </a:rPr>
              <a:t> The management, operation, maintenance and routine testing of existing healthcare ventilation systems</a:t>
            </a:r>
            <a:br>
              <a:rPr lang="en-GB" dirty="0"/>
            </a:br>
            <a:endParaRPr lang="en-GB" dirty="0"/>
          </a:p>
        </p:txBody>
      </p:sp>
      <p:sp>
        <p:nvSpPr>
          <p:cNvPr id="3" name="Content Placeholder 2"/>
          <p:cNvSpPr>
            <a:spLocks noGrp="1"/>
          </p:cNvSpPr>
          <p:nvPr>
            <p:ph idx="1"/>
          </p:nvPr>
        </p:nvSpPr>
        <p:spPr>
          <a:xfrm>
            <a:off x="677334" y="1911179"/>
            <a:ext cx="8596668" cy="4130184"/>
          </a:xfrm>
        </p:spPr>
        <p:txBody>
          <a:bodyPr>
            <a:normAutofit fontScale="85000" lnSpcReduction="20000"/>
          </a:bodyPr>
          <a:lstStyle/>
          <a:p>
            <a:pPr marL="0" indent="0">
              <a:buNone/>
            </a:pPr>
            <a:r>
              <a:rPr lang="en-GB" b="1" dirty="0"/>
              <a:t>Chapter 1 (System Information)</a:t>
            </a:r>
            <a:endParaRPr lang="en-GB" dirty="0"/>
          </a:p>
          <a:p>
            <a:r>
              <a:rPr lang="en-GB" dirty="0"/>
              <a:t>Each ventilation system should have a log (physical or electronic) that contains the following information: </a:t>
            </a:r>
          </a:p>
          <a:p>
            <a:pPr lvl="0"/>
            <a:r>
              <a:rPr lang="en-GB" dirty="0"/>
              <a:t>The unique system identification reference. </a:t>
            </a:r>
          </a:p>
          <a:p>
            <a:pPr lvl="0"/>
            <a:r>
              <a:rPr lang="en-GB" dirty="0"/>
              <a:t>Purpose of the system. </a:t>
            </a:r>
          </a:p>
          <a:p>
            <a:pPr lvl="0"/>
            <a:r>
              <a:rPr lang="en-GB" dirty="0"/>
              <a:t>Date of installation. </a:t>
            </a:r>
          </a:p>
          <a:p>
            <a:pPr lvl="0"/>
            <a:r>
              <a:rPr lang="en-GB" dirty="0"/>
              <a:t>Details of the installed equipment and ductwork layout. </a:t>
            </a:r>
          </a:p>
          <a:p>
            <a:pPr lvl="0"/>
            <a:r>
              <a:rPr lang="en-GB" dirty="0"/>
              <a:t>Detail of the fire plan, any fire-rated ductwork and location of fire and smoke dampers. </a:t>
            </a:r>
          </a:p>
          <a:p>
            <a:pPr lvl="0"/>
            <a:r>
              <a:rPr lang="en-GB" dirty="0"/>
              <a:t>Design performance parameters, for example airflow rates, air-change rates, pressures, etc. </a:t>
            </a:r>
          </a:p>
          <a:p>
            <a:pPr lvl="0"/>
            <a:r>
              <a:rPr lang="en-GB" dirty="0"/>
              <a:t>Commissioned date and performance. </a:t>
            </a:r>
          </a:p>
          <a:p>
            <a:pPr lvl="0"/>
            <a:r>
              <a:rPr lang="en-GB" dirty="0"/>
              <a:t>Record of the system validation and original acceptance. </a:t>
            </a:r>
          </a:p>
          <a:p>
            <a:pPr lvl="0"/>
            <a:r>
              <a:rPr lang="en-GB" dirty="0"/>
              <a:t>Records of the annual inspection and verification. </a:t>
            </a:r>
          </a:p>
          <a:p>
            <a:pPr lvl="0"/>
            <a:r>
              <a:rPr lang="en-GB" dirty="0"/>
              <a:t>Maintenance records and plant information, for example fan specifications and filter sizes. </a:t>
            </a:r>
          </a:p>
          <a:p>
            <a:endParaRPr lang="en-GB" dirty="0"/>
          </a:p>
        </p:txBody>
      </p:sp>
    </p:spTree>
    <p:extLst>
      <p:ext uri="{BB962C8B-B14F-4D97-AF65-F5344CB8AC3E}">
        <p14:creationId xmlns:p14="http://schemas.microsoft.com/office/powerpoint/2010/main" val="1630766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221325" cy="1120346"/>
          </a:xfrm>
        </p:spPr>
        <p:txBody>
          <a:bodyPr>
            <a:normAutofit fontScale="90000"/>
          </a:bodyPr>
          <a:lstStyle/>
          <a:p>
            <a:r>
              <a:rPr lang="en-GB" sz="3100" b="1" dirty="0">
                <a:solidFill>
                  <a:schemeClr val="tx1"/>
                </a:solidFill>
              </a:rPr>
              <a:t>Part B</a:t>
            </a:r>
            <a:r>
              <a:rPr lang="en-GB" sz="3100" dirty="0">
                <a:solidFill>
                  <a:schemeClr val="tx1"/>
                </a:solidFill>
              </a:rPr>
              <a:t>:</a:t>
            </a:r>
            <a:r>
              <a:rPr lang="en-GB" sz="3100" b="1" dirty="0">
                <a:solidFill>
                  <a:schemeClr val="tx1"/>
                </a:solidFill>
              </a:rPr>
              <a:t> The management, operation, maintenance and routine testing of existing healthcare ventilation systems</a:t>
            </a:r>
            <a:br>
              <a:rPr lang="en-GB" dirty="0"/>
            </a:br>
            <a:endParaRPr lang="en-GB" dirty="0"/>
          </a:p>
        </p:txBody>
      </p:sp>
      <p:sp>
        <p:nvSpPr>
          <p:cNvPr id="3" name="Content Placeholder 2"/>
          <p:cNvSpPr>
            <a:spLocks noGrp="1"/>
          </p:cNvSpPr>
          <p:nvPr>
            <p:ph idx="1"/>
          </p:nvPr>
        </p:nvSpPr>
        <p:spPr>
          <a:xfrm>
            <a:off x="677334" y="1911179"/>
            <a:ext cx="8596668" cy="4130184"/>
          </a:xfrm>
        </p:spPr>
        <p:txBody>
          <a:bodyPr/>
          <a:lstStyle/>
          <a:p>
            <a:pPr marL="0" indent="0">
              <a:buNone/>
            </a:pPr>
            <a:r>
              <a:rPr lang="en-GB" b="1" dirty="0"/>
              <a:t>Lifecycle of ventilation systems </a:t>
            </a:r>
            <a:endParaRPr lang="en-GB" dirty="0"/>
          </a:p>
          <a:p>
            <a:pPr lvl="1"/>
            <a:r>
              <a:rPr lang="en-GB" dirty="0"/>
              <a:t>Plant should be refurbished after 10 </a:t>
            </a:r>
            <a:r>
              <a:rPr lang="en-GB" dirty="0" err="1"/>
              <a:t>yrs</a:t>
            </a:r>
            <a:r>
              <a:rPr lang="en-GB" dirty="0"/>
              <a:t> and replaced at 20 </a:t>
            </a:r>
            <a:r>
              <a:rPr lang="en-GB" dirty="0" err="1"/>
              <a:t>yrs</a:t>
            </a:r>
            <a:endParaRPr lang="en-GB" dirty="0"/>
          </a:p>
          <a:p>
            <a:pPr marL="0" indent="0">
              <a:buNone/>
            </a:pPr>
            <a:r>
              <a:rPr lang="en-GB" b="1" dirty="0"/>
              <a:t> Ventilation Safety Group (VSG)</a:t>
            </a:r>
          </a:p>
          <a:p>
            <a:pPr lvl="1"/>
            <a:r>
              <a:rPr lang="en-GB" dirty="0"/>
              <a:t>A Multi-disciplinary group to manage and provide assurance on all ventilation systems.</a:t>
            </a:r>
          </a:p>
          <a:p>
            <a:pPr marL="0" indent="0">
              <a:buNone/>
            </a:pPr>
            <a:r>
              <a:rPr lang="en-GB" b="1" dirty="0"/>
              <a:t>Ventilation policy document</a:t>
            </a:r>
          </a:p>
          <a:p>
            <a:pPr lvl="1"/>
            <a:r>
              <a:rPr lang="en-GB" dirty="0"/>
              <a:t>A formal, ratified document linked with suitable operational procedures and records</a:t>
            </a:r>
          </a:p>
          <a:p>
            <a:pPr marL="0" indent="0">
              <a:buNone/>
            </a:pPr>
            <a:r>
              <a:rPr lang="en-GB" b="1" dirty="0"/>
              <a:t>Equipment Release Certificate</a:t>
            </a:r>
          </a:p>
          <a:p>
            <a:pPr lvl="1"/>
            <a:r>
              <a:rPr lang="en-GB" dirty="0"/>
              <a:t>A dedicated ventilation PTW system</a:t>
            </a:r>
          </a:p>
          <a:p>
            <a:endParaRPr lang="en-GB" dirty="0"/>
          </a:p>
        </p:txBody>
      </p:sp>
    </p:spTree>
    <p:extLst>
      <p:ext uri="{BB962C8B-B14F-4D97-AF65-F5344CB8AC3E}">
        <p14:creationId xmlns:p14="http://schemas.microsoft.com/office/powerpoint/2010/main" val="3681514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10081282" cy="691978"/>
          </a:xfrm>
        </p:spPr>
        <p:txBody>
          <a:bodyPr>
            <a:normAutofit fontScale="90000"/>
          </a:bodyPr>
          <a:lstStyle/>
          <a:p>
            <a:r>
              <a:rPr lang="en-GB" sz="3200" b="1" dirty="0">
                <a:solidFill>
                  <a:schemeClr val="tx1"/>
                </a:solidFill>
              </a:rPr>
              <a:t>HTM 03-01 2021 Overview of Major Changes &amp; Updates</a:t>
            </a:r>
            <a:endParaRPr lang="en-GB" sz="3200" dirty="0"/>
          </a:p>
        </p:txBody>
      </p:sp>
      <p:sp>
        <p:nvSpPr>
          <p:cNvPr id="3" name="Content Placeholder 2"/>
          <p:cNvSpPr>
            <a:spLocks noGrp="1"/>
          </p:cNvSpPr>
          <p:nvPr>
            <p:ph idx="1"/>
          </p:nvPr>
        </p:nvSpPr>
        <p:spPr>
          <a:xfrm>
            <a:off x="677334" y="1301579"/>
            <a:ext cx="8596668" cy="4860324"/>
          </a:xfrm>
        </p:spPr>
        <p:txBody>
          <a:bodyPr/>
          <a:lstStyle/>
          <a:p>
            <a:endParaRPr lang="en-GB" sz="3600" dirty="0"/>
          </a:p>
          <a:p>
            <a:endParaRPr lang="en-GB" sz="3600" dirty="0"/>
          </a:p>
          <a:p>
            <a:r>
              <a:rPr lang="en-GB" sz="3600" dirty="0"/>
              <a:t>The presentation is intended as a very brief overview of the principle changes and updates from the previous (2007) guidance</a:t>
            </a:r>
          </a:p>
          <a:p>
            <a:endParaRPr lang="en-GB" sz="2800" dirty="0"/>
          </a:p>
          <a:p>
            <a:endParaRPr lang="en-GB" dirty="0"/>
          </a:p>
        </p:txBody>
      </p:sp>
    </p:spTree>
    <p:extLst>
      <p:ext uri="{BB962C8B-B14F-4D97-AF65-F5344CB8AC3E}">
        <p14:creationId xmlns:p14="http://schemas.microsoft.com/office/powerpoint/2010/main" val="545351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solidFill>
                  <a:schemeClr val="tx1"/>
                </a:solidFill>
              </a:rPr>
              <a:t>Please Don’t forget!</a:t>
            </a:r>
            <a:endParaRPr lang="en-GB" dirty="0"/>
          </a:p>
        </p:txBody>
      </p:sp>
      <p:sp>
        <p:nvSpPr>
          <p:cNvPr id="3" name="Content Placeholder 2"/>
          <p:cNvSpPr>
            <a:spLocks noGrp="1"/>
          </p:cNvSpPr>
          <p:nvPr>
            <p:ph idx="1"/>
          </p:nvPr>
        </p:nvSpPr>
        <p:spPr/>
        <p:txBody>
          <a:bodyPr>
            <a:normAutofit/>
          </a:bodyPr>
          <a:lstStyle/>
          <a:p>
            <a:pPr marL="0" indent="0" algn="ctr">
              <a:buNone/>
            </a:pPr>
            <a:r>
              <a:rPr lang="en-GB" sz="4000" b="1" i="1" dirty="0">
                <a:solidFill>
                  <a:schemeClr val="accent2"/>
                </a:solidFill>
                <a:latin typeface="Comic Sans MS" panose="030F0702030302020204" pitchFamily="66" charset="0"/>
              </a:rPr>
              <a:t>The Solution to Pollution</a:t>
            </a:r>
          </a:p>
          <a:p>
            <a:pPr marL="0" indent="0" algn="ctr">
              <a:buNone/>
            </a:pPr>
            <a:r>
              <a:rPr lang="en-GB" sz="4000" b="1" i="1" dirty="0">
                <a:solidFill>
                  <a:schemeClr val="accent2"/>
                </a:solidFill>
                <a:latin typeface="Comic Sans MS" panose="030F0702030302020204" pitchFamily="66" charset="0"/>
              </a:rPr>
              <a:t>is Dilution!</a:t>
            </a:r>
          </a:p>
        </p:txBody>
      </p:sp>
    </p:spTree>
    <p:extLst>
      <p:ext uri="{BB962C8B-B14F-4D97-AF65-F5344CB8AC3E}">
        <p14:creationId xmlns:p14="http://schemas.microsoft.com/office/powerpoint/2010/main" val="233529254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2209800" y="1268414"/>
            <a:ext cx="7772400" cy="1512515"/>
          </a:xfrm>
        </p:spPr>
        <p:txBody>
          <a:bodyPr/>
          <a:lstStyle/>
          <a:p>
            <a:pPr algn="ctr" eaLnBrk="1" hangingPunct="1"/>
            <a:r>
              <a:rPr lang="en-GB" altLang="en-US" dirty="0">
                <a:solidFill>
                  <a:schemeClr val="tx1"/>
                </a:solidFill>
              </a:rPr>
              <a:t>Thank You</a:t>
            </a:r>
          </a:p>
        </p:txBody>
      </p:sp>
      <p:sp>
        <p:nvSpPr>
          <p:cNvPr id="48131" name="Rectangle 3"/>
          <p:cNvSpPr>
            <a:spLocks noGrp="1" noChangeArrowheads="1"/>
          </p:cNvSpPr>
          <p:nvPr>
            <p:ph type="subTitle" idx="1"/>
          </p:nvPr>
        </p:nvSpPr>
        <p:spPr>
          <a:xfrm>
            <a:off x="2895600" y="3886200"/>
            <a:ext cx="6400800" cy="2135188"/>
          </a:xfrm>
        </p:spPr>
        <p:txBody>
          <a:bodyPr/>
          <a:lstStyle/>
          <a:p>
            <a:pPr eaLnBrk="1" hangingPunct="1"/>
            <a:r>
              <a:rPr lang="en-GB" altLang="en-US" i="1" dirty="0"/>
              <a:t>Andrew Poplett IEng, MIHEEM, ACIBSE, AffIFE</a:t>
            </a:r>
          </a:p>
          <a:p>
            <a:pPr eaLnBrk="1" hangingPunct="1"/>
            <a:r>
              <a:rPr lang="en-GB" altLang="en-US" i="1" dirty="0"/>
              <a:t>AE(Ventilation &amp; Water), Healthcare Estates Consultant</a:t>
            </a:r>
          </a:p>
          <a:p>
            <a:pPr eaLnBrk="1" hangingPunct="1"/>
            <a:r>
              <a:rPr lang="en-GB" altLang="en-US" i="1" dirty="0"/>
              <a:t>07799 713506</a:t>
            </a:r>
          </a:p>
          <a:p>
            <a:pPr eaLnBrk="1" hangingPunct="1"/>
            <a:r>
              <a:rPr lang="en-GB" altLang="en-US" i="1" dirty="0"/>
              <a:t>a.poplett@btinternet.com</a:t>
            </a:r>
          </a:p>
        </p:txBody>
      </p:sp>
    </p:spTree>
    <p:extLst>
      <p:ext uri="{BB962C8B-B14F-4D97-AF65-F5344CB8AC3E}">
        <p14:creationId xmlns:p14="http://schemas.microsoft.com/office/powerpoint/2010/main" val="246627347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751769" cy="675503"/>
          </a:xfrm>
        </p:spPr>
        <p:txBody>
          <a:bodyPr>
            <a:normAutofit fontScale="90000"/>
          </a:bodyPr>
          <a:lstStyle/>
          <a:p>
            <a:r>
              <a:rPr lang="en-GB" sz="3100" b="1" dirty="0">
                <a:solidFill>
                  <a:schemeClr val="tx1"/>
                </a:solidFill>
              </a:rPr>
              <a:t>HTM 03-01 2021 Overview of Major Changes &amp; Updates</a:t>
            </a:r>
            <a:br>
              <a:rPr lang="en-GB" dirty="0"/>
            </a:br>
            <a:endParaRPr lang="en-GB" dirty="0"/>
          </a:p>
        </p:txBody>
      </p:sp>
      <p:sp>
        <p:nvSpPr>
          <p:cNvPr id="3" name="Content Placeholder 2"/>
          <p:cNvSpPr>
            <a:spLocks noGrp="1"/>
          </p:cNvSpPr>
          <p:nvPr>
            <p:ph idx="1"/>
          </p:nvPr>
        </p:nvSpPr>
        <p:spPr>
          <a:xfrm>
            <a:off x="677334" y="1449859"/>
            <a:ext cx="8596668" cy="4591503"/>
          </a:xfrm>
        </p:spPr>
        <p:txBody>
          <a:bodyPr>
            <a:normAutofit/>
          </a:bodyPr>
          <a:lstStyle/>
          <a:p>
            <a:pPr marL="0" indent="0">
              <a:buNone/>
            </a:pPr>
            <a:r>
              <a:rPr lang="en-GB" sz="2400" b="1" dirty="0"/>
              <a:t>Net zero carbon</a:t>
            </a:r>
            <a:endParaRPr lang="en-GB" sz="2400" dirty="0"/>
          </a:p>
          <a:p>
            <a:endParaRPr lang="en-GB" sz="2400" dirty="0"/>
          </a:p>
          <a:p>
            <a:r>
              <a:rPr lang="en-GB" sz="2400" dirty="0"/>
              <a:t>Health Technical Memorandum 03-01 supports UK legislation to bring all greenhouse gas emissions to net zero by 2050,</a:t>
            </a:r>
          </a:p>
          <a:p>
            <a:r>
              <a:rPr lang="en-GB" sz="2400" dirty="0"/>
              <a:t>Promotes sustainable methods of ventilation in healthcare facilities.</a:t>
            </a:r>
          </a:p>
          <a:p>
            <a:r>
              <a:rPr lang="en-GB" sz="2400" dirty="0"/>
              <a:t>Health Technical Memorandum 03-01 recommends switching a system “off” when not required to be the most energy-efficient policy</a:t>
            </a:r>
          </a:p>
        </p:txBody>
      </p:sp>
    </p:spTree>
    <p:extLst>
      <p:ext uri="{BB962C8B-B14F-4D97-AF65-F5344CB8AC3E}">
        <p14:creationId xmlns:p14="http://schemas.microsoft.com/office/powerpoint/2010/main" val="1254872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858861" cy="1037968"/>
          </a:xfrm>
        </p:spPr>
        <p:txBody>
          <a:bodyPr>
            <a:normAutofit fontScale="90000"/>
          </a:bodyPr>
          <a:lstStyle/>
          <a:p>
            <a:r>
              <a:rPr lang="en-GB" sz="3100" b="1" dirty="0">
                <a:solidFill>
                  <a:schemeClr val="tx1"/>
                </a:solidFill>
              </a:rPr>
              <a:t>Part A: The concept, design, specification, installation and acceptance testing of healthcare ventilation systems</a:t>
            </a:r>
            <a:br>
              <a:rPr lang="en-GB" dirty="0"/>
            </a:br>
            <a:endParaRPr lang="en-GB" dirty="0"/>
          </a:p>
        </p:txBody>
      </p:sp>
      <p:sp>
        <p:nvSpPr>
          <p:cNvPr id="3" name="Content Placeholder 2"/>
          <p:cNvSpPr>
            <a:spLocks noGrp="1"/>
          </p:cNvSpPr>
          <p:nvPr>
            <p:ph idx="1"/>
          </p:nvPr>
        </p:nvSpPr>
        <p:spPr>
          <a:xfrm>
            <a:off x="677334" y="1746423"/>
            <a:ext cx="8596668" cy="4294940"/>
          </a:xfrm>
        </p:spPr>
        <p:txBody>
          <a:bodyPr/>
          <a:lstStyle/>
          <a:p>
            <a:pPr marL="0" indent="0">
              <a:buNone/>
            </a:pPr>
            <a:r>
              <a:rPr lang="en-GB" sz="3200" b="1" dirty="0"/>
              <a:t>Ventilation Safety Groups (Chapter 4)</a:t>
            </a:r>
            <a:endParaRPr lang="en-GB" sz="3200" dirty="0"/>
          </a:p>
          <a:p>
            <a:endParaRPr lang="en-GB" sz="2000" dirty="0"/>
          </a:p>
          <a:p>
            <a:endParaRPr lang="en-GB" sz="2000" dirty="0"/>
          </a:p>
          <a:p>
            <a:r>
              <a:rPr lang="en-GB" sz="2800" dirty="0"/>
              <a:t>The requirement to have a formal VSG to manage and provide assurance on all aspects for the ventilation systems present on a site</a:t>
            </a:r>
            <a:endParaRPr lang="en-GB" sz="2400" dirty="0"/>
          </a:p>
        </p:txBody>
      </p:sp>
    </p:spTree>
    <p:extLst>
      <p:ext uri="{BB962C8B-B14F-4D97-AF65-F5344CB8AC3E}">
        <p14:creationId xmlns:p14="http://schemas.microsoft.com/office/powerpoint/2010/main" val="303473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858861" cy="1037968"/>
          </a:xfrm>
        </p:spPr>
        <p:txBody>
          <a:bodyPr>
            <a:normAutofit fontScale="90000"/>
          </a:bodyPr>
          <a:lstStyle/>
          <a:p>
            <a:r>
              <a:rPr lang="en-GB" sz="3100" b="1" dirty="0">
                <a:solidFill>
                  <a:schemeClr val="tx1"/>
                </a:solidFill>
              </a:rPr>
              <a:t>Part A: The concept, design, specification, installation and acceptance testing of healthcare ventilation systems</a:t>
            </a:r>
            <a:br>
              <a:rPr lang="en-GB" dirty="0"/>
            </a:br>
            <a:endParaRPr lang="en-GB" dirty="0"/>
          </a:p>
        </p:txBody>
      </p:sp>
      <p:sp>
        <p:nvSpPr>
          <p:cNvPr id="3" name="Content Placeholder 2"/>
          <p:cNvSpPr>
            <a:spLocks noGrp="1"/>
          </p:cNvSpPr>
          <p:nvPr>
            <p:ph idx="1"/>
          </p:nvPr>
        </p:nvSpPr>
        <p:spPr>
          <a:xfrm>
            <a:off x="677334" y="1746423"/>
            <a:ext cx="10333566" cy="4682952"/>
          </a:xfrm>
        </p:spPr>
        <p:txBody>
          <a:bodyPr>
            <a:normAutofit/>
          </a:bodyPr>
          <a:lstStyle/>
          <a:p>
            <a:r>
              <a:rPr lang="en-GB" sz="2000" b="1" dirty="0"/>
              <a:t>Derogations and alternative design strategies </a:t>
            </a:r>
            <a:r>
              <a:rPr lang="en-GB" sz="2000" dirty="0"/>
              <a:t>(4.10)</a:t>
            </a:r>
          </a:p>
          <a:p>
            <a:pPr lvl="1"/>
            <a:r>
              <a:rPr lang="en-GB" sz="1800" dirty="0"/>
              <a:t>Any derogations or alternative design strategies from this guidance should be subject to the scrutiny and agreement in writing by the VSG. </a:t>
            </a:r>
          </a:p>
          <a:p>
            <a:r>
              <a:rPr lang="en-GB" sz="2000" b="1" dirty="0"/>
              <a:t>Refurbishment of existing facilities and fitting out shell schemes (4.69)</a:t>
            </a:r>
            <a:endParaRPr lang="en-GB" sz="2000" dirty="0"/>
          </a:p>
          <a:p>
            <a:pPr lvl="1"/>
            <a:r>
              <a:rPr lang="en-GB" sz="1800" dirty="0"/>
              <a:t>When refurbishing existing facilities or fitting out “shell” schemes, every effort should be made to achieve full compliance with this HTM and current Health Building Notes (HBNs).</a:t>
            </a:r>
          </a:p>
          <a:p>
            <a:r>
              <a:rPr lang="en-GB" sz="2000" b="1" dirty="0"/>
              <a:t>Change of use of existing facilities (4.73 &amp; 4.74)</a:t>
            </a:r>
            <a:endParaRPr lang="en-GB" sz="2000" dirty="0"/>
          </a:p>
          <a:p>
            <a:pPr lvl="1"/>
            <a:r>
              <a:rPr lang="en-GB" sz="1800" dirty="0"/>
              <a:t>When a change of use of existing facilities is contemplated, the ventilation requirement should be completely revised to suit the new use (see paragraph 4.63). </a:t>
            </a:r>
          </a:p>
          <a:p>
            <a:pPr lvl="1"/>
            <a:r>
              <a:rPr lang="en-GB" sz="1800" dirty="0"/>
              <a:t>A new AHU fully compliant with current standards will normally be required. The existing AHU should only be retained if it is not more than 10 years old and is (or can be made) fully compliant with current standards.</a:t>
            </a:r>
          </a:p>
          <a:p>
            <a:pPr lvl="1"/>
            <a:endParaRPr lang="en-GB" dirty="0"/>
          </a:p>
        </p:txBody>
      </p:sp>
    </p:spTree>
    <p:extLst>
      <p:ext uri="{BB962C8B-B14F-4D97-AF65-F5344CB8AC3E}">
        <p14:creationId xmlns:p14="http://schemas.microsoft.com/office/powerpoint/2010/main" val="3215598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7265"/>
          </a:xfrm>
        </p:spPr>
        <p:txBody>
          <a:bodyPr/>
          <a:lstStyle/>
          <a:p>
            <a:r>
              <a:rPr lang="en-GB" b="1" dirty="0">
                <a:solidFill>
                  <a:schemeClr val="tx1"/>
                </a:solidFill>
              </a:rPr>
              <a:t>Derogation Process</a:t>
            </a:r>
            <a:endParaRPr lang="en-GB" dirty="0">
              <a:solidFill>
                <a:schemeClr val="tx1"/>
              </a:solidFill>
            </a:endParaRPr>
          </a:p>
        </p:txBody>
      </p:sp>
      <p:sp>
        <p:nvSpPr>
          <p:cNvPr id="3" name="Content Placeholder 2"/>
          <p:cNvSpPr>
            <a:spLocks noGrp="1"/>
          </p:cNvSpPr>
          <p:nvPr>
            <p:ph idx="1"/>
          </p:nvPr>
        </p:nvSpPr>
        <p:spPr/>
        <p:txBody>
          <a:bodyPr/>
          <a:lstStyle/>
          <a:p>
            <a:pPr marL="0" indent="0" algn="ctr">
              <a:buNone/>
            </a:pPr>
            <a:r>
              <a:rPr lang="en-GB" sz="2800" b="1" dirty="0"/>
              <a:t>Identification, Justification, Recording, &amp; Management</a:t>
            </a:r>
            <a:endParaRPr lang="en-GB" sz="2800" dirty="0"/>
          </a:p>
          <a:p>
            <a:pPr marL="0" indent="0" algn="ctr">
              <a:buNone/>
            </a:pPr>
            <a:r>
              <a:rPr lang="en-GB" sz="2800" b="1" dirty="0"/>
              <a:t>Of NHS standards &amp; guidance including All HTM’s/HBN’s </a:t>
            </a:r>
            <a:endParaRPr lang="en-GB" sz="2800" dirty="0"/>
          </a:p>
          <a:p>
            <a:pPr marL="0" indent="0" algn="ctr">
              <a:buNone/>
            </a:pPr>
            <a:r>
              <a:rPr lang="en-GB" sz="2800" b="1" dirty="0"/>
              <a:t>Project &amp; Operational </a:t>
            </a:r>
            <a:endParaRPr lang="en-GB" sz="2800" dirty="0"/>
          </a:p>
          <a:p>
            <a:pPr marL="0" indent="0" algn="ctr">
              <a:buNone/>
            </a:pPr>
            <a:r>
              <a:rPr lang="en-GB" sz="2800" b="1" dirty="0"/>
              <a:t>Derogations</a:t>
            </a:r>
            <a:endParaRPr lang="en-GB" sz="2800" dirty="0"/>
          </a:p>
          <a:p>
            <a:endParaRPr lang="en-GB" dirty="0"/>
          </a:p>
        </p:txBody>
      </p:sp>
    </p:spTree>
    <p:extLst>
      <p:ext uri="{BB962C8B-B14F-4D97-AF65-F5344CB8AC3E}">
        <p14:creationId xmlns:p14="http://schemas.microsoft.com/office/powerpoint/2010/main" val="2768643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7308"/>
          </a:xfrm>
        </p:spPr>
        <p:txBody>
          <a:bodyPr/>
          <a:lstStyle/>
          <a:p>
            <a:r>
              <a:rPr lang="en-GB" dirty="0">
                <a:solidFill>
                  <a:schemeClr val="tx1"/>
                </a:solidFill>
              </a:rPr>
              <a:t>What Can &amp; Can’t be Derogated</a:t>
            </a:r>
          </a:p>
        </p:txBody>
      </p:sp>
      <p:sp>
        <p:nvSpPr>
          <p:cNvPr id="3" name="Content Placeholder 2"/>
          <p:cNvSpPr>
            <a:spLocks noGrp="1"/>
          </p:cNvSpPr>
          <p:nvPr>
            <p:ph idx="1"/>
          </p:nvPr>
        </p:nvSpPr>
        <p:spPr>
          <a:xfrm>
            <a:off x="677333" y="1416907"/>
            <a:ext cx="9109217" cy="5132173"/>
          </a:xfrm>
        </p:spPr>
        <p:txBody>
          <a:bodyPr>
            <a:normAutofit/>
          </a:bodyPr>
          <a:lstStyle/>
          <a:p>
            <a:r>
              <a:rPr lang="en-GB" b="1" dirty="0"/>
              <a:t>Legal/Mandatory</a:t>
            </a:r>
          </a:p>
          <a:p>
            <a:pPr lvl="1"/>
            <a:r>
              <a:rPr lang="en-GB" dirty="0"/>
              <a:t>Cannot be derogated</a:t>
            </a:r>
          </a:p>
          <a:p>
            <a:r>
              <a:rPr lang="en-GB" b="1" dirty="0"/>
              <a:t>Guidance or NHS Standards</a:t>
            </a:r>
          </a:p>
          <a:p>
            <a:pPr lvl="1"/>
            <a:r>
              <a:rPr lang="en-GB" dirty="0"/>
              <a:t>Generally should not be derogated unless specifically justified</a:t>
            </a:r>
          </a:p>
          <a:p>
            <a:r>
              <a:rPr lang="en-GB" b="1" dirty="0"/>
              <a:t>Minimum Standards</a:t>
            </a:r>
          </a:p>
          <a:p>
            <a:pPr lvl="1"/>
            <a:r>
              <a:rPr lang="en-GB" dirty="0"/>
              <a:t>Should not be derogated</a:t>
            </a:r>
          </a:p>
          <a:p>
            <a:r>
              <a:rPr lang="en-GB" b="1" dirty="0"/>
              <a:t>Best Practice</a:t>
            </a:r>
          </a:p>
          <a:p>
            <a:pPr lvl="1"/>
            <a:r>
              <a:rPr lang="en-GB" dirty="0"/>
              <a:t>Could potentially be derogated but again not routinely</a:t>
            </a:r>
          </a:p>
          <a:p>
            <a:pPr lvl="1"/>
            <a:endParaRPr lang="en-GB" dirty="0"/>
          </a:p>
          <a:p>
            <a:pPr marL="0" indent="0">
              <a:buNone/>
            </a:pPr>
            <a:r>
              <a:rPr lang="en-GB" dirty="0"/>
              <a:t>In HTMs and HBNs, modal verbs such as “must”, “should” and “may” are used to convey notions of obligation, recommendation or permission. The choice of modal verb will reflect the level of obligation needed to be compliant.</a:t>
            </a:r>
          </a:p>
          <a:p>
            <a:pPr marL="0" indent="0">
              <a:buNone/>
            </a:pPr>
            <a:r>
              <a:rPr lang="en-GB" i="1" dirty="0"/>
              <a:t>Note - The separation of the above isn’t always straight forward and can overlap one another</a:t>
            </a:r>
          </a:p>
        </p:txBody>
      </p:sp>
    </p:spTree>
    <p:extLst>
      <p:ext uri="{BB962C8B-B14F-4D97-AF65-F5344CB8AC3E}">
        <p14:creationId xmlns:p14="http://schemas.microsoft.com/office/powerpoint/2010/main" val="1271016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298688" cy="757881"/>
          </a:xfrm>
        </p:spPr>
        <p:txBody>
          <a:bodyPr>
            <a:normAutofit/>
          </a:bodyPr>
          <a:lstStyle/>
          <a:p>
            <a:r>
              <a:rPr lang="en-GB" dirty="0">
                <a:solidFill>
                  <a:schemeClr val="tx1"/>
                </a:solidFill>
              </a:rPr>
              <a:t>Reasons or Drivers for Derogation</a:t>
            </a:r>
          </a:p>
        </p:txBody>
      </p:sp>
      <p:sp>
        <p:nvSpPr>
          <p:cNvPr id="3" name="Content Placeholder 2"/>
          <p:cNvSpPr>
            <a:spLocks noGrp="1"/>
          </p:cNvSpPr>
          <p:nvPr>
            <p:ph idx="1"/>
          </p:nvPr>
        </p:nvSpPr>
        <p:spPr>
          <a:xfrm>
            <a:off x="677334" y="1460372"/>
            <a:ext cx="8596668" cy="4750958"/>
          </a:xfrm>
        </p:spPr>
        <p:txBody>
          <a:bodyPr/>
          <a:lstStyle/>
          <a:p>
            <a:pPr marL="0" indent="0">
              <a:buNone/>
            </a:pPr>
            <a:r>
              <a:rPr lang="en-GB" dirty="0"/>
              <a:t>Typically there are many reasons cited to derogate from elements of even entire HTM’s or HBN’s, including but not limited to;</a:t>
            </a:r>
          </a:p>
          <a:p>
            <a:pPr marL="0" indent="0">
              <a:buNone/>
            </a:pPr>
            <a:endParaRPr lang="en-GB" dirty="0"/>
          </a:p>
          <a:p>
            <a:pPr lvl="0"/>
            <a:r>
              <a:rPr lang="en-GB" dirty="0"/>
              <a:t>Refurbishment of existing buildings, facilities or services (including the limitations associated with existing footprints etc.),</a:t>
            </a:r>
          </a:p>
          <a:p>
            <a:pPr lvl="0"/>
            <a:r>
              <a:rPr lang="en-GB" dirty="0"/>
              <a:t>Room allocation and sizes,</a:t>
            </a:r>
          </a:p>
          <a:p>
            <a:pPr lvl="0"/>
            <a:r>
              <a:rPr lang="en-GB" dirty="0"/>
              <a:t>Cost or budget allowance, (however cost should never be the sole consideration, as the budget should be set to reflect full compliance),</a:t>
            </a:r>
          </a:p>
          <a:p>
            <a:pPr lvl="0"/>
            <a:r>
              <a:rPr lang="en-GB" dirty="0"/>
              <a:t>Scope of project,</a:t>
            </a:r>
          </a:p>
          <a:p>
            <a:pPr lvl="0"/>
            <a:r>
              <a:rPr lang="en-GB" dirty="0"/>
              <a:t>Omission of compliance issue at business case/design/construction stage, or</a:t>
            </a:r>
          </a:p>
          <a:p>
            <a:pPr lvl="0"/>
            <a:r>
              <a:rPr lang="en-GB" dirty="0"/>
              <a:t>We haven’t done it before or had it agreed on a previous scheme.</a:t>
            </a:r>
          </a:p>
          <a:p>
            <a:endParaRPr lang="en-GB" dirty="0"/>
          </a:p>
        </p:txBody>
      </p:sp>
    </p:spTree>
    <p:extLst>
      <p:ext uri="{BB962C8B-B14F-4D97-AF65-F5344CB8AC3E}">
        <p14:creationId xmlns:p14="http://schemas.microsoft.com/office/powerpoint/2010/main" val="3272264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150407" cy="741405"/>
          </a:xfrm>
        </p:spPr>
        <p:txBody>
          <a:bodyPr/>
          <a:lstStyle/>
          <a:p>
            <a:r>
              <a:rPr lang="en-GB" dirty="0">
                <a:solidFill>
                  <a:schemeClr val="tx1"/>
                </a:solidFill>
              </a:rPr>
              <a:t>Essential Considerations &amp; Risk Assessment</a:t>
            </a:r>
          </a:p>
        </p:txBody>
      </p:sp>
      <p:sp>
        <p:nvSpPr>
          <p:cNvPr id="3" name="Content Placeholder 2"/>
          <p:cNvSpPr>
            <a:spLocks noGrp="1"/>
          </p:cNvSpPr>
          <p:nvPr>
            <p:ph idx="1"/>
          </p:nvPr>
        </p:nvSpPr>
        <p:spPr>
          <a:xfrm>
            <a:off x="677332" y="1351005"/>
            <a:ext cx="9479921" cy="5313406"/>
          </a:xfrm>
        </p:spPr>
        <p:txBody>
          <a:bodyPr>
            <a:normAutofit/>
          </a:bodyPr>
          <a:lstStyle/>
          <a:p>
            <a:pPr marL="0" indent="0">
              <a:buNone/>
            </a:pPr>
            <a:r>
              <a:rPr lang="en-GB" dirty="0"/>
              <a:t>The review process must consider a wide range of potential implications and consequences including but not limited to;</a:t>
            </a:r>
          </a:p>
          <a:p>
            <a:pPr lvl="1"/>
            <a:r>
              <a:rPr lang="en-GB" dirty="0"/>
              <a:t>Patient, staff, or visitor safety</a:t>
            </a:r>
          </a:p>
          <a:p>
            <a:pPr lvl="1"/>
            <a:r>
              <a:rPr lang="en-GB" dirty="0"/>
              <a:t>Patient, staff, or visitor comfort</a:t>
            </a:r>
          </a:p>
          <a:p>
            <a:pPr lvl="1"/>
            <a:r>
              <a:rPr lang="en-GB" dirty="0"/>
              <a:t>Maintainability</a:t>
            </a:r>
          </a:p>
          <a:p>
            <a:pPr lvl="1"/>
            <a:r>
              <a:rPr lang="en-GB" dirty="0"/>
              <a:t>Changes in guidance/best practice since publication of an HTM or HBN</a:t>
            </a:r>
          </a:p>
          <a:p>
            <a:pPr lvl="1"/>
            <a:r>
              <a:rPr lang="en-GB" dirty="0"/>
              <a:t>Advances in technology since publication of an HTM or HBN</a:t>
            </a:r>
          </a:p>
          <a:p>
            <a:pPr lvl="1"/>
            <a:r>
              <a:rPr lang="en-GB" dirty="0"/>
              <a:t>Clinical Activity and clinical process/development or creep</a:t>
            </a:r>
          </a:p>
          <a:p>
            <a:pPr lvl="1"/>
            <a:r>
              <a:rPr lang="en-GB" dirty="0"/>
              <a:t>Timescales (both in terms of project programme and lifespan of the development)</a:t>
            </a:r>
          </a:p>
          <a:p>
            <a:pPr lvl="1"/>
            <a:r>
              <a:rPr lang="en-GB" dirty="0"/>
              <a:t>Practical limitations (e.g. space and existing building restrictions)</a:t>
            </a:r>
          </a:p>
          <a:p>
            <a:pPr lvl="1"/>
            <a:r>
              <a:rPr lang="en-GB" dirty="0"/>
              <a:t>Life span and whole life costings</a:t>
            </a:r>
          </a:p>
          <a:p>
            <a:pPr lvl="1"/>
            <a:r>
              <a:rPr lang="en-GB" dirty="0"/>
              <a:t>Energy consumptions and running costs</a:t>
            </a:r>
          </a:p>
          <a:p>
            <a:pPr lvl="1"/>
            <a:r>
              <a:rPr lang="en-GB" dirty="0"/>
              <a:t>Cost (reduced capital costs must not be put ahead of whole life or revenue costs)</a:t>
            </a:r>
          </a:p>
          <a:p>
            <a:endParaRPr lang="en-GB" dirty="0"/>
          </a:p>
        </p:txBody>
      </p:sp>
    </p:spTree>
    <p:extLst>
      <p:ext uri="{BB962C8B-B14F-4D97-AF65-F5344CB8AC3E}">
        <p14:creationId xmlns:p14="http://schemas.microsoft.com/office/powerpoint/2010/main" val="20400316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1802</Words>
  <Application>Microsoft Office PowerPoint</Application>
  <PresentationFormat>Widescreen</PresentationFormat>
  <Paragraphs>165</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Comic Sans MS</vt:lpstr>
      <vt:lpstr>Trebuchet MS</vt:lpstr>
      <vt:lpstr>Wingdings 3</vt:lpstr>
      <vt:lpstr>Facet</vt:lpstr>
      <vt:lpstr>HTM 03-01 2021 Overview of Major Changes &amp; Updates</vt:lpstr>
      <vt:lpstr>HTM 03-01 2021 Overview of Major Changes &amp; Updates</vt:lpstr>
      <vt:lpstr>HTM 03-01 2021 Overview of Major Changes &amp; Updates </vt:lpstr>
      <vt:lpstr>Part A: The concept, design, specification, installation and acceptance testing of healthcare ventilation systems </vt:lpstr>
      <vt:lpstr>Part A: The concept, design, specification, installation and acceptance testing of healthcare ventilation systems </vt:lpstr>
      <vt:lpstr>Derogation Process</vt:lpstr>
      <vt:lpstr>What Can &amp; Can’t be Derogated</vt:lpstr>
      <vt:lpstr>Reasons or Drivers for Derogation</vt:lpstr>
      <vt:lpstr>Essential Considerations &amp; Risk Assessment</vt:lpstr>
      <vt:lpstr>Records</vt:lpstr>
      <vt:lpstr>On-Going Management &amp; Review of Derogations </vt:lpstr>
      <vt:lpstr>Part A: The concept, design, specification, installation and acceptance testing of healthcare ventilation systems </vt:lpstr>
      <vt:lpstr>Part A: The concept, design, specification, installation and acceptance testing of healthcare ventilation systems </vt:lpstr>
      <vt:lpstr>Part A: The concept, design, specification, installation and acceptance testing of healthcare ventilation systems </vt:lpstr>
      <vt:lpstr>Part A: The concept, design, specification, installation and acceptance testing of healthcare ventilation systems</vt:lpstr>
      <vt:lpstr>Chapter 12 - Validation</vt:lpstr>
      <vt:lpstr>Part A: The concept, design, specification, installation and acceptance testing of healthcare ventilation systems</vt:lpstr>
      <vt:lpstr>Part B: The management, operation, maintenance and routine testing of existing healthcare ventilation systems </vt:lpstr>
      <vt:lpstr>Part B: The management, operation, maintenance and routine testing of existing healthcare ventilation systems </vt:lpstr>
      <vt:lpstr>Please Don’t forget!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 03-01 2021 Overview of Major Changes &amp; Updates</dc:title>
  <dc:creator>Andrew Poplett</dc:creator>
  <cp:lastModifiedBy>Andrew Poplett</cp:lastModifiedBy>
  <cp:revision>11</cp:revision>
  <dcterms:created xsi:type="dcterms:W3CDTF">2021-09-29T13:03:00Z</dcterms:created>
  <dcterms:modified xsi:type="dcterms:W3CDTF">2022-10-05T06:42:58Z</dcterms:modified>
</cp:coreProperties>
</file>